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62" r:id="rId4"/>
    <p:sldId id="263" r:id="rId5"/>
    <p:sldId id="259" r:id="rId6"/>
    <p:sldId id="264" r:id="rId7"/>
    <p:sldId id="265" r:id="rId8"/>
    <p:sldId id="266" r:id="rId9"/>
    <p:sldId id="267" r:id="rId10"/>
    <p:sldId id="268" r:id="rId11"/>
    <p:sldId id="269" r:id="rId12"/>
    <p:sldId id="270" r:id="rId13"/>
    <p:sldId id="271" r:id="rId14"/>
    <p:sldId id="272" r:id="rId15"/>
    <p:sldId id="273" r:id="rId16"/>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37" autoAdjust="0"/>
    <p:restoredTop sz="94660"/>
  </p:normalViewPr>
  <p:slideViewPr>
    <p:cSldViewPr snapToGrid="0">
      <p:cViewPr varScale="1">
        <p:scale>
          <a:sx n="86" d="100"/>
          <a:sy n="86" d="100"/>
        </p:scale>
        <p:origin x="42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C66779C9-32C7-4434-A972-700651BDE724}" type="datetimeFigureOut">
              <a:rPr lang="pl-PL" smtClean="0"/>
              <a:t>06.09.2021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D8F314F-43CD-46BB-BF6D-5F9905E85209}" type="slidenum">
              <a:rPr lang="pl-PL" smtClean="0"/>
              <a:t>‹#›</a:t>
            </a:fld>
            <a:endParaRPr lang="pl-PL"/>
          </a:p>
        </p:txBody>
      </p:sp>
    </p:spTree>
    <p:extLst>
      <p:ext uri="{BB962C8B-B14F-4D97-AF65-F5344CB8AC3E}">
        <p14:creationId xmlns:p14="http://schemas.microsoft.com/office/powerpoint/2010/main" val="4203302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C66779C9-32C7-4434-A972-700651BDE724}" type="datetimeFigureOut">
              <a:rPr lang="pl-PL" smtClean="0"/>
              <a:t>06.09.2021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D8F314F-43CD-46BB-BF6D-5F9905E85209}" type="slidenum">
              <a:rPr lang="pl-PL" smtClean="0"/>
              <a:t>‹#›</a:t>
            </a:fld>
            <a:endParaRPr lang="pl-PL"/>
          </a:p>
        </p:txBody>
      </p:sp>
    </p:spTree>
    <p:extLst>
      <p:ext uri="{BB962C8B-B14F-4D97-AF65-F5344CB8AC3E}">
        <p14:creationId xmlns:p14="http://schemas.microsoft.com/office/powerpoint/2010/main" val="2404822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C66779C9-32C7-4434-A972-700651BDE724}" type="datetimeFigureOut">
              <a:rPr lang="pl-PL" smtClean="0"/>
              <a:t>06.09.2021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D8F314F-43CD-46BB-BF6D-5F9905E85209}" type="slidenum">
              <a:rPr lang="pl-PL" smtClean="0"/>
              <a:t>‹#›</a:t>
            </a:fld>
            <a:endParaRPr lang="pl-PL"/>
          </a:p>
        </p:txBody>
      </p:sp>
    </p:spTree>
    <p:extLst>
      <p:ext uri="{BB962C8B-B14F-4D97-AF65-F5344CB8AC3E}">
        <p14:creationId xmlns:p14="http://schemas.microsoft.com/office/powerpoint/2010/main" val="2040935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C66779C9-32C7-4434-A972-700651BDE724}" type="datetimeFigureOut">
              <a:rPr lang="pl-PL" smtClean="0"/>
              <a:t>06.09.2021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D8F314F-43CD-46BB-BF6D-5F9905E85209}" type="slidenum">
              <a:rPr lang="pl-PL" smtClean="0"/>
              <a:t>‹#›</a:t>
            </a:fld>
            <a:endParaRPr lang="pl-PL"/>
          </a:p>
        </p:txBody>
      </p:sp>
    </p:spTree>
    <p:extLst>
      <p:ext uri="{BB962C8B-B14F-4D97-AF65-F5344CB8AC3E}">
        <p14:creationId xmlns:p14="http://schemas.microsoft.com/office/powerpoint/2010/main" val="1894630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C66779C9-32C7-4434-A972-700651BDE724}" type="datetimeFigureOut">
              <a:rPr lang="pl-PL" smtClean="0"/>
              <a:t>06.09.2021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D8F314F-43CD-46BB-BF6D-5F9905E85209}" type="slidenum">
              <a:rPr lang="pl-PL" smtClean="0"/>
              <a:t>‹#›</a:t>
            </a:fld>
            <a:endParaRPr lang="pl-PL"/>
          </a:p>
        </p:txBody>
      </p:sp>
    </p:spTree>
    <p:extLst>
      <p:ext uri="{BB962C8B-B14F-4D97-AF65-F5344CB8AC3E}">
        <p14:creationId xmlns:p14="http://schemas.microsoft.com/office/powerpoint/2010/main" val="2151783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C66779C9-32C7-4434-A972-700651BDE724}" type="datetimeFigureOut">
              <a:rPr lang="pl-PL" smtClean="0"/>
              <a:t>06.09.2021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D8F314F-43CD-46BB-BF6D-5F9905E85209}" type="slidenum">
              <a:rPr lang="pl-PL" smtClean="0"/>
              <a:t>‹#›</a:t>
            </a:fld>
            <a:endParaRPr lang="pl-PL"/>
          </a:p>
        </p:txBody>
      </p:sp>
    </p:spTree>
    <p:extLst>
      <p:ext uri="{BB962C8B-B14F-4D97-AF65-F5344CB8AC3E}">
        <p14:creationId xmlns:p14="http://schemas.microsoft.com/office/powerpoint/2010/main" val="1006522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C66779C9-32C7-4434-A972-700651BDE724}" type="datetimeFigureOut">
              <a:rPr lang="pl-PL" smtClean="0"/>
              <a:t>06.09.2021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FD8F314F-43CD-46BB-BF6D-5F9905E85209}" type="slidenum">
              <a:rPr lang="pl-PL" smtClean="0"/>
              <a:t>‹#›</a:t>
            </a:fld>
            <a:endParaRPr lang="pl-PL"/>
          </a:p>
        </p:txBody>
      </p:sp>
    </p:spTree>
    <p:extLst>
      <p:ext uri="{BB962C8B-B14F-4D97-AF65-F5344CB8AC3E}">
        <p14:creationId xmlns:p14="http://schemas.microsoft.com/office/powerpoint/2010/main" val="1281189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C66779C9-32C7-4434-A972-700651BDE724}" type="datetimeFigureOut">
              <a:rPr lang="pl-PL" smtClean="0"/>
              <a:t>06.09.2021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FD8F314F-43CD-46BB-BF6D-5F9905E85209}" type="slidenum">
              <a:rPr lang="pl-PL" smtClean="0"/>
              <a:t>‹#›</a:t>
            </a:fld>
            <a:endParaRPr lang="pl-PL"/>
          </a:p>
        </p:txBody>
      </p:sp>
    </p:spTree>
    <p:extLst>
      <p:ext uri="{BB962C8B-B14F-4D97-AF65-F5344CB8AC3E}">
        <p14:creationId xmlns:p14="http://schemas.microsoft.com/office/powerpoint/2010/main" val="4287858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C66779C9-32C7-4434-A972-700651BDE724}" type="datetimeFigureOut">
              <a:rPr lang="pl-PL" smtClean="0"/>
              <a:t>06.09.2021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FD8F314F-43CD-46BB-BF6D-5F9905E85209}" type="slidenum">
              <a:rPr lang="pl-PL" smtClean="0"/>
              <a:t>‹#›</a:t>
            </a:fld>
            <a:endParaRPr lang="pl-PL"/>
          </a:p>
        </p:txBody>
      </p:sp>
    </p:spTree>
    <p:extLst>
      <p:ext uri="{BB962C8B-B14F-4D97-AF65-F5344CB8AC3E}">
        <p14:creationId xmlns:p14="http://schemas.microsoft.com/office/powerpoint/2010/main" val="3297221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C66779C9-32C7-4434-A972-700651BDE724}" type="datetimeFigureOut">
              <a:rPr lang="pl-PL" smtClean="0"/>
              <a:t>06.09.2021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D8F314F-43CD-46BB-BF6D-5F9905E85209}" type="slidenum">
              <a:rPr lang="pl-PL" smtClean="0"/>
              <a:t>‹#›</a:t>
            </a:fld>
            <a:endParaRPr lang="pl-PL"/>
          </a:p>
        </p:txBody>
      </p:sp>
    </p:spTree>
    <p:extLst>
      <p:ext uri="{BB962C8B-B14F-4D97-AF65-F5344CB8AC3E}">
        <p14:creationId xmlns:p14="http://schemas.microsoft.com/office/powerpoint/2010/main" val="3953603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C66779C9-32C7-4434-A972-700651BDE724}" type="datetimeFigureOut">
              <a:rPr lang="pl-PL" smtClean="0"/>
              <a:t>06.09.2021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D8F314F-43CD-46BB-BF6D-5F9905E85209}" type="slidenum">
              <a:rPr lang="pl-PL" smtClean="0"/>
              <a:t>‹#›</a:t>
            </a:fld>
            <a:endParaRPr lang="pl-PL"/>
          </a:p>
        </p:txBody>
      </p:sp>
    </p:spTree>
    <p:extLst>
      <p:ext uri="{BB962C8B-B14F-4D97-AF65-F5344CB8AC3E}">
        <p14:creationId xmlns:p14="http://schemas.microsoft.com/office/powerpoint/2010/main" val="3525103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6779C9-32C7-4434-A972-700651BDE724}" type="datetimeFigureOut">
              <a:rPr lang="pl-PL" smtClean="0"/>
              <a:t>06.09.2021</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8F314F-43CD-46BB-BF6D-5F9905E85209}" type="slidenum">
              <a:rPr lang="pl-PL" smtClean="0"/>
              <a:t>‹#›</a:t>
            </a:fld>
            <a:endParaRPr lang="pl-PL"/>
          </a:p>
        </p:txBody>
      </p:sp>
    </p:spTree>
    <p:extLst>
      <p:ext uri="{BB962C8B-B14F-4D97-AF65-F5344CB8AC3E}">
        <p14:creationId xmlns:p14="http://schemas.microsoft.com/office/powerpoint/2010/main" val="629962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5.gi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rostokąt 4"/>
          <p:cNvSpPr/>
          <p:nvPr/>
        </p:nvSpPr>
        <p:spPr>
          <a:xfrm>
            <a:off x="1915562" y="4718862"/>
            <a:ext cx="8721491" cy="1323439"/>
          </a:xfrm>
          <a:prstGeom prst="rect">
            <a:avLst/>
          </a:prstGeom>
          <a:noFill/>
        </p:spPr>
        <p:txBody>
          <a:bodyPr wrap="none" lIns="91440" tIns="45720" rIns="91440" bIns="45720">
            <a:spAutoFit/>
          </a:bodyPr>
          <a:lstStyle/>
          <a:p>
            <a:pPr algn="ctr"/>
            <a:r>
              <a:rPr lang="pl-PL" sz="8000" b="1" cap="none" spc="0" dirty="0">
                <a:ln w="6600">
                  <a:solidFill>
                    <a:schemeClr val="accent2"/>
                  </a:solidFill>
                  <a:prstDash val="solid"/>
                </a:ln>
                <a:solidFill>
                  <a:srgbClr val="FFFFFF"/>
                </a:solidFill>
                <a:effectLst>
                  <a:outerShdw dist="38100" dir="2700000" algn="tl" rotWithShape="0">
                    <a:schemeClr val="accent2"/>
                  </a:outerShdw>
                </a:effectLst>
              </a:rPr>
              <a:t>Dzień Przedszkolaka</a:t>
            </a:r>
          </a:p>
        </p:txBody>
      </p:sp>
      <p:pic>
        <p:nvPicPr>
          <p:cNvPr id="3" name="Dzien Przedszkolaka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84497" y="3729507"/>
            <a:ext cx="609600" cy="609600"/>
          </a:xfrm>
          <a:prstGeom prst="rect">
            <a:avLst/>
          </a:prstGeom>
        </p:spPr>
      </p:pic>
    </p:spTree>
    <p:custDataLst>
      <p:tags r:id="rId1"/>
    </p:custDataLst>
    <p:extLst>
      <p:ext uri="{BB962C8B-B14F-4D97-AF65-F5344CB8AC3E}">
        <p14:creationId xmlns:p14="http://schemas.microsoft.com/office/powerpoint/2010/main" val="1454461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593">
        <p15:prstTrans prst="prestige"/>
      </p:transition>
    </mc:Choice>
    <mc:Fallback xmlns="">
      <p:transition spd="slow" advTm="65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40"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5" name="Prostokąt 4"/>
          <p:cNvSpPr/>
          <p:nvPr/>
        </p:nvSpPr>
        <p:spPr>
          <a:xfrm>
            <a:off x="6957524" y="5934670"/>
            <a:ext cx="5227521" cy="923330"/>
          </a:xfrm>
          <a:prstGeom prst="rect">
            <a:avLst/>
          </a:prstGeom>
          <a:noFill/>
        </p:spPr>
        <p:txBody>
          <a:bodyPr wrap="none" lIns="91440" tIns="45720" rIns="91440" bIns="45720">
            <a:spAutoFit/>
          </a:bodyPr>
          <a:lstStyle/>
          <a:p>
            <a:pPr algn="ctr"/>
            <a:r>
              <a:rPr lang="pl-PL"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Prawo do zabawy</a:t>
            </a:r>
          </a:p>
        </p:txBody>
      </p:sp>
    </p:spTree>
    <p:custDataLst>
      <p:tags r:id="rId1"/>
    </p:custDataLst>
    <p:extLst>
      <p:ext uri="{BB962C8B-B14F-4D97-AF65-F5344CB8AC3E}">
        <p14:creationId xmlns:p14="http://schemas.microsoft.com/office/powerpoint/2010/main" val="167455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9175">
        <p15:prstTrans prst="prestige"/>
      </p:transition>
    </mc:Choice>
    <mc:Fallback xmlns="">
      <p:transition spd="slow" advTm="917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70"/>
            <a:ext cx="12192000" cy="6840141"/>
          </a:xfrm>
          <a:prstGeom prst="rect">
            <a:avLst/>
          </a:prstGeom>
        </p:spPr>
      </p:pic>
      <p:sp>
        <p:nvSpPr>
          <p:cNvPr id="5" name="Tytuł 1"/>
          <p:cNvSpPr txBox="1">
            <a:spLocks/>
          </p:cNvSpPr>
          <p:nvPr/>
        </p:nvSpPr>
        <p:spPr>
          <a:xfrm>
            <a:off x="0" y="116632"/>
            <a:ext cx="6552728" cy="114300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5400" b="1" i="0" u="none" strike="noStrike" kern="1200" cap="none" spc="0" normalizeH="0" baseline="0" noProof="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uLnTx/>
                <a:uFillTx/>
                <a:latin typeface="Calibri"/>
                <a:ea typeface="+mj-ea"/>
                <a:cs typeface="+mj-cs"/>
              </a:rPr>
              <a:t>Prawo chodzenia do przedszkola, szkoły </a:t>
            </a:r>
          </a:p>
        </p:txBody>
      </p:sp>
    </p:spTree>
    <p:custDataLst>
      <p:tags r:id="rId1"/>
    </p:custDataLst>
    <p:extLst>
      <p:ext uri="{BB962C8B-B14F-4D97-AF65-F5344CB8AC3E}">
        <p14:creationId xmlns:p14="http://schemas.microsoft.com/office/powerpoint/2010/main" val="4022836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2822">
        <p15:prstTrans prst="prestige"/>
      </p:transition>
    </mc:Choice>
    <mc:Fallback xmlns="">
      <p:transition spd="slow" advTm="1282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192001" cy="6858000"/>
          </a:xfrm>
        </p:spPr>
      </p:pic>
      <p:sp>
        <p:nvSpPr>
          <p:cNvPr id="5" name="Prostokąt 4"/>
          <p:cNvSpPr/>
          <p:nvPr/>
        </p:nvSpPr>
        <p:spPr>
          <a:xfrm>
            <a:off x="5686500" y="5934670"/>
            <a:ext cx="6505500" cy="923330"/>
          </a:xfrm>
          <a:prstGeom prst="rect">
            <a:avLst/>
          </a:prstGeom>
          <a:noFill/>
        </p:spPr>
        <p:txBody>
          <a:bodyPr wrap="none" lIns="91440" tIns="45720" rIns="91440" bIns="45720">
            <a:spAutoFit/>
          </a:bodyPr>
          <a:lstStyle/>
          <a:p>
            <a:pPr algn="ctr"/>
            <a:r>
              <a:rPr lang="pl-PL"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Prawo do odpoczynku</a:t>
            </a:r>
          </a:p>
        </p:txBody>
      </p:sp>
    </p:spTree>
    <p:custDataLst>
      <p:tags r:id="rId1"/>
    </p:custDataLst>
    <p:extLst>
      <p:ext uri="{BB962C8B-B14F-4D97-AF65-F5344CB8AC3E}">
        <p14:creationId xmlns:p14="http://schemas.microsoft.com/office/powerpoint/2010/main" val="1928820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7989">
        <p15:prstTrans prst="prestige"/>
      </p:transition>
    </mc:Choice>
    <mc:Fallback xmlns="">
      <p:transition spd="slow" advTm="798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6" name="Prostokąt 5"/>
          <p:cNvSpPr/>
          <p:nvPr/>
        </p:nvSpPr>
        <p:spPr>
          <a:xfrm>
            <a:off x="0" y="5103674"/>
            <a:ext cx="4402166" cy="1754326"/>
          </a:xfrm>
          <a:prstGeom prst="rect">
            <a:avLst/>
          </a:prstGeom>
          <a:noFill/>
        </p:spPr>
        <p:txBody>
          <a:bodyPr wrap="none" lIns="91440" tIns="45720" rIns="91440" bIns="45720">
            <a:spAutoFit/>
          </a:bodyPr>
          <a:lstStyle/>
          <a:p>
            <a:pPr algn="ctr"/>
            <a:r>
              <a:rPr lang="pl-PL"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Prawo do </a:t>
            </a:r>
          </a:p>
          <a:p>
            <a:pPr algn="ctr"/>
            <a:r>
              <a:rPr lang="pl-PL"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jedzenia i picia</a:t>
            </a:r>
          </a:p>
        </p:txBody>
      </p:sp>
    </p:spTree>
    <p:custDataLst>
      <p:tags r:id="rId1"/>
    </p:custDataLst>
    <p:extLst>
      <p:ext uri="{BB962C8B-B14F-4D97-AF65-F5344CB8AC3E}">
        <p14:creationId xmlns:p14="http://schemas.microsoft.com/office/powerpoint/2010/main" val="2470851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8508">
        <p15:prstTrans prst="prestige"/>
      </p:transition>
    </mc:Choice>
    <mc:Fallback xmlns="">
      <p:transition spd="slow" advTm="850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227"/>
            <a:ext cx="12192000" cy="6876256"/>
          </a:xfrm>
          <a:prstGeom prst="rect">
            <a:avLst/>
          </a:prstGeom>
        </p:spPr>
      </p:pic>
      <p:sp>
        <p:nvSpPr>
          <p:cNvPr id="5" name="Prostokąt 4"/>
          <p:cNvSpPr/>
          <p:nvPr/>
        </p:nvSpPr>
        <p:spPr>
          <a:xfrm>
            <a:off x="286168" y="5142157"/>
            <a:ext cx="5169236" cy="1754326"/>
          </a:xfrm>
          <a:prstGeom prst="rect">
            <a:avLst/>
          </a:prstGeom>
          <a:noFill/>
        </p:spPr>
        <p:txBody>
          <a:bodyPr wrap="none" lIns="91440" tIns="45720" rIns="91440" bIns="45720">
            <a:spAutoFit/>
          </a:bodyPr>
          <a:lstStyle/>
          <a:p>
            <a:pPr algn="ctr"/>
            <a:r>
              <a:rPr lang="pl-PL"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Prawo do </a:t>
            </a:r>
          </a:p>
          <a:p>
            <a:pPr algn="ctr"/>
            <a:r>
              <a:rPr lang="pl-PL"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a:t>
            </a:r>
            <a:r>
              <a:rPr lang="pl-PL"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pieki medycznej</a:t>
            </a:r>
          </a:p>
        </p:txBody>
      </p:sp>
    </p:spTree>
    <p:custDataLst>
      <p:tags r:id="rId1"/>
    </p:custDataLst>
    <p:extLst>
      <p:ext uri="{BB962C8B-B14F-4D97-AF65-F5344CB8AC3E}">
        <p14:creationId xmlns:p14="http://schemas.microsoft.com/office/powerpoint/2010/main" val="3703944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9794">
        <p15:prstTrans prst="prestige"/>
      </p:transition>
    </mc:Choice>
    <mc:Fallback xmlns="">
      <p:transition spd="slow" advTm="97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a:stretch>
            <a:fillRect/>
          </a:stretch>
        </p:blipFill>
        <p:spPr>
          <a:xfrm>
            <a:off x="0" y="0"/>
            <a:ext cx="12192000" cy="6851904"/>
          </a:xfrm>
          <a:prstGeom prst="rect">
            <a:avLst/>
          </a:prstGeom>
        </p:spPr>
      </p:pic>
      <p:sp>
        <p:nvSpPr>
          <p:cNvPr id="5" name="Prostokąt 4"/>
          <p:cNvSpPr/>
          <p:nvPr/>
        </p:nvSpPr>
        <p:spPr>
          <a:xfrm>
            <a:off x="267064" y="118118"/>
            <a:ext cx="11657871" cy="1569660"/>
          </a:xfrm>
          <a:prstGeom prst="rect">
            <a:avLst/>
          </a:prstGeom>
          <a:noFill/>
        </p:spPr>
        <p:txBody>
          <a:bodyPr wrap="none" lIns="91440" tIns="45720" rIns="91440" bIns="45720">
            <a:spAutoFit/>
          </a:bodyPr>
          <a:lstStyle/>
          <a:p>
            <a:pPr algn="ctr"/>
            <a:r>
              <a:rPr lang="pl-PL"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Z okazji </a:t>
            </a:r>
            <a:r>
              <a:rPr lang="pl-PL" sz="4800" b="1" cap="none" spc="0"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Ogólnopolskiego Dnia Przedszkolaka </a:t>
            </a:r>
          </a:p>
          <a:p>
            <a:pPr algn="ctr"/>
            <a:r>
              <a:rPr lang="pl-PL"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życzymy wszystkim dzieciom:</a:t>
            </a:r>
          </a:p>
        </p:txBody>
      </p:sp>
      <p:sp>
        <p:nvSpPr>
          <p:cNvPr id="6" name="Prostokąt 5"/>
          <p:cNvSpPr/>
          <p:nvPr/>
        </p:nvSpPr>
        <p:spPr>
          <a:xfrm>
            <a:off x="649885" y="1833056"/>
            <a:ext cx="9589485" cy="707886"/>
          </a:xfrm>
          <a:prstGeom prst="rect">
            <a:avLst/>
          </a:prstGeom>
          <a:noFill/>
        </p:spPr>
        <p:txBody>
          <a:bodyPr wrap="none" lIns="91440" tIns="45720" rIns="91440" bIns="45720">
            <a:spAutoFit/>
          </a:bodyPr>
          <a:lstStyle/>
          <a:p>
            <a:pPr algn="ctr"/>
            <a:r>
              <a:rPr lang="pl-PL" sz="40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n</a:t>
            </a:r>
            <a:r>
              <a:rPr lang="pl-PL" sz="4000" b="1" cap="none" spc="0"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auki</a:t>
            </a:r>
            <a:r>
              <a:rPr lang="pl-PL"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pl-PL" sz="40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rPr>
              <a:t>szacunku</a:t>
            </a:r>
            <a:r>
              <a:rPr lang="pl-PL"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zabawy</a:t>
            </a:r>
          </a:p>
        </p:txBody>
      </p:sp>
      <p:sp>
        <p:nvSpPr>
          <p:cNvPr id="9" name="Prostokąt 8"/>
          <p:cNvSpPr/>
          <p:nvPr/>
        </p:nvSpPr>
        <p:spPr>
          <a:xfrm>
            <a:off x="1888213" y="2401973"/>
            <a:ext cx="10036722" cy="707886"/>
          </a:xfrm>
          <a:prstGeom prst="rect">
            <a:avLst/>
          </a:prstGeom>
          <a:noFill/>
        </p:spPr>
        <p:txBody>
          <a:bodyPr wrap="none" lIns="91440" tIns="45720" rIns="91440" bIns="45720">
            <a:spAutoFit/>
          </a:bodyPr>
          <a:lstStyle/>
          <a:p>
            <a:pPr algn="ctr"/>
            <a:r>
              <a:rPr lang="pl-PL" sz="4000" b="1" cap="none" spc="0" dirty="0">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rPr>
              <a:t>uśmiechu	</a:t>
            </a:r>
            <a:r>
              <a:rPr lang="pl-PL"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pl-PL" sz="4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miłości	</a:t>
            </a:r>
            <a:r>
              <a:rPr lang="pl-PL"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pl-PL" sz="4000" b="1" cap="none" spc="0"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troski</a:t>
            </a:r>
          </a:p>
        </p:txBody>
      </p:sp>
      <p:sp>
        <p:nvSpPr>
          <p:cNvPr id="10" name="Prostokąt 9"/>
          <p:cNvSpPr/>
          <p:nvPr/>
        </p:nvSpPr>
        <p:spPr>
          <a:xfrm>
            <a:off x="406966" y="2985362"/>
            <a:ext cx="10075322" cy="707886"/>
          </a:xfrm>
          <a:prstGeom prst="rect">
            <a:avLst/>
          </a:prstGeom>
          <a:noFill/>
        </p:spPr>
        <p:txBody>
          <a:bodyPr wrap="none" lIns="91440" tIns="45720" rIns="91440" bIns="45720">
            <a:spAutoFit/>
          </a:bodyPr>
          <a:lstStyle/>
          <a:p>
            <a:pPr algn="ctr"/>
            <a:r>
              <a:rPr lang="pl-PL" sz="4000" b="1" dirty="0">
                <a:ln w="9525">
                  <a:solidFill>
                    <a:schemeClr val="bg1"/>
                  </a:solidFill>
                  <a:prstDash val="solid"/>
                </a:ln>
                <a:solidFill>
                  <a:schemeClr val="accent6">
                    <a:lumMod val="60000"/>
                    <a:lumOff val="40000"/>
                  </a:schemeClr>
                </a:solidFill>
                <a:effectLst>
                  <a:outerShdw blurRad="12700" dist="38100" dir="2700000" algn="tl" rotWithShape="0">
                    <a:schemeClr val="accent5">
                      <a:lumMod val="60000"/>
                      <a:lumOff val="40000"/>
                    </a:schemeClr>
                  </a:outerShdw>
                </a:effectLst>
              </a:rPr>
              <a:t>zdrowia</a:t>
            </a:r>
            <a:r>
              <a:rPr lang="pl-PL"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pl-PL" sz="4000" b="1" cap="none" spc="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rPr>
              <a:t>przyjaciół	</a:t>
            </a:r>
            <a:r>
              <a:rPr lang="pl-PL"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pl-PL" sz="4000" b="1" cap="none" spc="0"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rPr>
              <a:t>marzeń</a:t>
            </a:r>
          </a:p>
        </p:txBody>
      </p:sp>
      <p:sp>
        <p:nvSpPr>
          <p:cNvPr id="11" name="Prostokąt 10"/>
          <p:cNvSpPr/>
          <p:nvPr/>
        </p:nvSpPr>
        <p:spPr>
          <a:xfrm>
            <a:off x="1259643" y="5282244"/>
            <a:ext cx="9672712" cy="1569660"/>
          </a:xfrm>
          <a:prstGeom prst="rect">
            <a:avLst/>
          </a:prstGeom>
          <a:noFill/>
        </p:spPr>
        <p:txBody>
          <a:bodyPr wrap="none" lIns="91440" tIns="45720" rIns="91440" bIns="45720">
            <a:spAutoFit/>
          </a:bodyPr>
          <a:lstStyle/>
          <a:p>
            <a:pPr algn="ctr"/>
            <a:r>
              <a:rPr lang="pl-PL"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Niech pobyt w przedszkolu stanie się </a:t>
            </a:r>
          </a:p>
          <a:p>
            <a:pPr algn="ctr"/>
            <a:r>
              <a:rPr lang="pl-PL"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wielką niezapomnianą </a:t>
            </a:r>
            <a:r>
              <a:rPr lang="pl-PL" sz="4800" b="1" cap="none" spc="0"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PRZYGODĄ</a:t>
            </a:r>
            <a:r>
              <a:rPr lang="pl-PL"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p>
        </p:txBody>
      </p:sp>
      <p:pic>
        <p:nvPicPr>
          <p:cNvPr id="14" name="Obraz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1055" y="3713927"/>
            <a:ext cx="6753225" cy="1547638"/>
          </a:xfrm>
          <a:prstGeom prst="rect">
            <a:avLst/>
          </a:prstGeom>
        </p:spPr>
      </p:pic>
    </p:spTree>
    <p:custDataLst>
      <p:tags r:id="rId1"/>
    </p:custDataLst>
    <p:extLst>
      <p:ext uri="{BB962C8B-B14F-4D97-AF65-F5344CB8AC3E}">
        <p14:creationId xmlns:p14="http://schemas.microsoft.com/office/powerpoint/2010/main" val="2897348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1465">
        <p15:prstTrans prst="prestige"/>
      </p:transition>
    </mc:Choice>
    <mc:Fallback xmlns="">
      <p:transition spd="slow" advTm="5146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7" dur="500"/>
                                        <p:tgtEl>
                                          <p:spTgt spid="11">
                                            <p:txEl>
                                              <p:pRg st="0" end="0"/>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0"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pic>
        <p:nvPicPr>
          <p:cNvPr id="4" name="Obraz 3"/>
          <p:cNvPicPr>
            <a:picLocks noChangeAspect="1"/>
          </p:cNvPicPr>
          <p:nvPr/>
        </p:nvPicPr>
        <p:blipFill>
          <a:blip r:embed="rId4"/>
          <a:stretch>
            <a:fillRect/>
          </a:stretch>
        </p:blipFill>
        <p:spPr>
          <a:xfrm>
            <a:off x="6958453" y="2678806"/>
            <a:ext cx="5233547" cy="4179194"/>
          </a:xfrm>
          <a:prstGeom prst="rect">
            <a:avLst/>
          </a:prstGeom>
        </p:spPr>
      </p:pic>
      <p:pic>
        <p:nvPicPr>
          <p:cNvPr id="3" name="Obraz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0321" y="3477296"/>
            <a:ext cx="4228132" cy="3625403"/>
          </a:xfrm>
          <a:prstGeom prst="rect">
            <a:avLst/>
          </a:prstGeom>
        </p:spPr>
      </p:pic>
    </p:spTree>
    <p:custDataLst>
      <p:tags r:id="rId1"/>
    </p:custDataLst>
    <p:extLst>
      <p:ext uri="{BB962C8B-B14F-4D97-AF65-F5344CB8AC3E}">
        <p14:creationId xmlns:p14="http://schemas.microsoft.com/office/powerpoint/2010/main" val="147530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9819">
        <p15:prstTrans prst="prestige"/>
      </p:transition>
    </mc:Choice>
    <mc:Fallback xmlns="">
      <p:transition spd="slow" advTm="1981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p:cNvPicPr>
            <a:picLocks noChangeAspect="1"/>
          </p:cNvPicPr>
          <p:nvPr/>
        </p:nvPicPr>
        <p:blipFill>
          <a:blip r:embed="rId3"/>
          <a:stretch>
            <a:fillRect/>
          </a:stretch>
        </p:blipFill>
        <p:spPr>
          <a:xfrm>
            <a:off x="-1" y="-1"/>
            <a:ext cx="12192001" cy="6851561"/>
          </a:xfrm>
          <a:prstGeom prst="rect">
            <a:avLst/>
          </a:prstGeom>
        </p:spPr>
      </p:pic>
      <p:pic>
        <p:nvPicPr>
          <p:cNvPr id="7" name="Obraz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3844" y="116446"/>
            <a:ext cx="5460643" cy="3827708"/>
          </a:xfrm>
          <a:prstGeom prst="rect">
            <a:avLst/>
          </a:prstGeom>
        </p:spPr>
      </p:pic>
      <p:sp>
        <p:nvSpPr>
          <p:cNvPr id="5" name="Prostokąt 4"/>
          <p:cNvSpPr/>
          <p:nvPr/>
        </p:nvSpPr>
        <p:spPr>
          <a:xfrm>
            <a:off x="396024" y="4031188"/>
            <a:ext cx="11399949" cy="2554545"/>
          </a:xfrm>
          <a:prstGeom prst="rect">
            <a:avLst/>
          </a:prstGeom>
          <a:noFill/>
        </p:spPr>
        <p:txBody>
          <a:bodyPr wrap="square" lIns="91440" tIns="45720" rIns="91440" bIns="45720">
            <a:spAutoFit/>
          </a:bodyPr>
          <a:lstStyle/>
          <a:p>
            <a:pPr algn="ctr"/>
            <a:r>
              <a:rPr lang="pl-PL"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Razem z naszą Panią, pilnie się uczymy.</a:t>
            </a:r>
            <a:br>
              <a:rPr lang="pl-PL"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r>
              <a:rPr lang="pl-PL"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Gdy czas na zabawę, chętnie się bawimy.</a:t>
            </a:r>
            <a:br>
              <a:rPr lang="pl-PL"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r>
              <a:rPr lang="pl-PL"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Powiem Wam coś jeszcze! Nie mówcie nikomu…</a:t>
            </a:r>
            <a:br>
              <a:rPr lang="pl-PL"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r>
              <a:rPr lang="pl-PL"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Że my się czujemy jak u siebie w domu!</a:t>
            </a:r>
          </a:p>
        </p:txBody>
      </p:sp>
      <p:sp>
        <p:nvSpPr>
          <p:cNvPr id="10" name="Prostokąt 9"/>
          <p:cNvSpPr/>
          <p:nvPr/>
        </p:nvSpPr>
        <p:spPr>
          <a:xfrm>
            <a:off x="0" y="-147910"/>
            <a:ext cx="7134896" cy="4062651"/>
          </a:xfrm>
          <a:prstGeom prst="rect">
            <a:avLst/>
          </a:prstGeom>
        </p:spPr>
        <p:txBody>
          <a:bodyPr wrap="square">
            <a:spAutoFit/>
          </a:bodyPr>
          <a:lstStyle/>
          <a:p>
            <a:pPr algn="ctr"/>
            <a:r>
              <a:rPr lang="pl-PL" sz="4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rPr>
              <a:t>Czy słońce na niebie, </a:t>
            </a:r>
          </a:p>
          <a:p>
            <a:pPr algn="ctr"/>
            <a:r>
              <a:rPr lang="pl-PL" sz="4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rPr>
              <a:t>czy deszcz z nieba leci,</a:t>
            </a:r>
            <a:br>
              <a:rPr lang="pl-PL" sz="4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rPr>
            </a:br>
            <a:r>
              <a:rPr lang="pl-PL" sz="4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rPr>
              <a:t>idą do przedszkola z rodzicami dzieci. W przedszkolu zabawek i książek bez liku. Każdy ma tam miejsce przy małym stoliku.</a:t>
            </a:r>
            <a:br>
              <a:rPr lang="pl-PL" sz="4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rPr>
            </a:br>
            <a:endParaRPr lang="pl-PL" dirty="0"/>
          </a:p>
        </p:txBody>
      </p:sp>
    </p:spTree>
    <p:custDataLst>
      <p:tags r:id="rId1"/>
    </p:custDataLst>
    <p:extLst>
      <p:ext uri="{BB962C8B-B14F-4D97-AF65-F5344CB8AC3E}">
        <p14:creationId xmlns:p14="http://schemas.microsoft.com/office/powerpoint/2010/main" val="2555507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1271">
        <p15:prstTrans prst="prestige"/>
      </p:transition>
    </mc:Choice>
    <mc:Fallback xmlns="">
      <p:transition spd="slow" advTm="2127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rostokąt 4"/>
          <p:cNvSpPr/>
          <p:nvPr/>
        </p:nvSpPr>
        <p:spPr>
          <a:xfrm>
            <a:off x="169377" y="0"/>
            <a:ext cx="11853245" cy="6740307"/>
          </a:xfrm>
          <a:prstGeom prst="rect">
            <a:avLst/>
          </a:prstGeom>
          <a:noFill/>
        </p:spPr>
        <p:txBody>
          <a:bodyPr wrap="none" lIns="91440" tIns="45720" rIns="91440" bIns="45720">
            <a:spAutoFit/>
          </a:bodyPr>
          <a:lstStyle/>
          <a:p>
            <a:pPr algn="ctr"/>
            <a:r>
              <a:rPr lang="pl-P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Mądry przedszkolak przykładem świeci –</a:t>
            </a:r>
            <a:br>
              <a:rPr lang="pl-P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pl-P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zawsze jest grzeczny dla innych dzieci.</a:t>
            </a:r>
            <a:br>
              <a:rPr lang="pl-P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pl-P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Nie krzyczy na nie, nawet gdy zły jest</a:t>
            </a:r>
            <a:br>
              <a:rPr lang="pl-P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pl-P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 ich nie szturcha, ani nie bije.</a:t>
            </a:r>
            <a:br>
              <a:rPr lang="pl-P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pl-P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Chce coś od innych – grzecznie poprosi</a:t>
            </a:r>
            <a:br>
              <a:rPr lang="pl-P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pl-P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 się z szacunkiem do nich odnosi.</a:t>
            </a:r>
            <a:br>
              <a:rPr lang="pl-P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pl-P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Jak z tego widać, nie trzeba wiele,</a:t>
            </a:r>
            <a:br>
              <a:rPr lang="pl-P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pl-P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by wszystkich dzieci być przyjacielem.</a:t>
            </a:r>
          </a:p>
        </p:txBody>
      </p:sp>
    </p:spTree>
    <p:custDataLst>
      <p:tags r:id="rId1"/>
    </p:custDataLst>
    <p:extLst>
      <p:ext uri="{BB962C8B-B14F-4D97-AF65-F5344CB8AC3E}">
        <p14:creationId xmlns:p14="http://schemas.microsoft.com/office/powerpoint/2010/main" val="645828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292">
        <p15:prstTrans prst="prestige"/>
      </p:transition>
    </mc:Choice>
    <mc:Fallback xmlns="">
      <p:transition spd="slow" advTm="152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onwencja o Prawach Dziecka | ABC Malucha"/>
          <p:cNvPicPr>
            <a:picLocks noChangeAspect="1" noChangeArrowheads="1"/>
          </p:cNvPicPr>
          <p:nvPr/>
        </p:nvPicPr>
        <p:blipFill>
          <a:blip r:embed="rId3" cstate="print"/>
          <a:srcRect/>
          <a:stretch>
            <a:fillRect/>
          </a:stretch>
        </p:blipFill>
        <p:spPr bwMode="auto">
          <a:xfrm>
            <a:off x="0" y="7843"/>
            <a:ext cx="12192000" cy="6858000"/>
          </a:xfrm>
          <a:prstGeom prst="rect">
            <a:avLst/>
          </a:prstGeom>
          <a:noFill/>
        </p:spPr>
      </p:pic>
      <p:sp>
        <p:nvSpPr>
          <p:cNvPr id="4" name="Prostokąt 3"/>
          <p:cNvSpPr/>
          <p:nvPr/>
        </p:nvSpPr>
        <p:spPr>
          <a:xfrm>
            <a:off x="0" y="620688"/>
            <a:ext cx="9144000" cy="563231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3600" b="1" i="0" u="none" strike="noStrike" kern="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rPr>
              <a:t>Wszystkie dzieci na całym świecie</a:t>
            </a:r>
            <a:br>
              <a:rPr kumimoji="0" lang="pl-PL" sz="3600" b="1" i="0" u="none" strike="noStrike" kern="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rPr>
            </a:br>
            <a:r>
              <a:rPr kumimoji="0" lang="pl-PL" sz="3600" b="1" i="0" u="none" strike="noStrike" kern="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rPr>
              <a:t>są takie same - lubią skakać na jednej nodze </a:t>
            </a:r>
            <a:br>
              <a:rPr kumimoji="0" lang="pl-PL" sz="3600" b="1" i="0" u="none" strike="noStrike" kern="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rPr>
            </a:br>
            <a:r>
              <a:rPr kumimoji="0" lang="pl-PL" sz="3600" b="1" i="0" u="none" strike="noStrike" kern="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rPr>
              <a:t>i lubią zanudzać mamę.</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3600" b="1" i="0" u="none" strike="noStrike" kern="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rPr>
              <a:t>Wszystkie dzieci na całym świecie</a:t>
            </a:r>
            <a:br>
              <a:rPr kumimoji="0" lang="pl-PL" sz="3600" b="1" i="0" u="none" strike="noStrike" kern="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rPr>
            </a:br>
            <a:r>
              <a:rPr kumimoji="0" lang="pl-PL" sz="3600" b="1" i="0" u="none" strike="noStrike" kern="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rPr>
              <a:t>śpiewają wesołe piosenki i byle kamyk,</a:t>
            </a:r>
            <a:br>
              <a:rPr kumimoji="0" lang="pl-PL" sz="3600" b="1" i="0" u="none" strike="noStrike" kern="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rPr>
            </a:br>
            <a:r>
              <a:rPr kumimoji="0" lang="pl-PL" sz="3600" b="1" i="0" u="none" strike="noStrike" kern="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rPr>
              <a:t>i byle szkiełko biorą jak skarb do ręki.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3600" b="1" i="0" u="none" strike="noStrike" kern="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rPr>
              <a:t>Podobno dzieci na całym świecie</a:t>
            </a:r>
            <a:br>
              <a:rPr kumimoji="0" lang="pl-PL" sz="3600" b="1" i="0" u="none" strike="noStrike" kern="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rPr>
            </a:br>
            <a:r>
              <a:rPr kumimoji="0" lang="pl-PL" sz="3600" b="1" i="0" u="none" strike="noStrike" kern="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rPr>
              <a:t>bywają niegrzeczne czasem,</a:t>
            </a:r>
            <a:br>
              <a:rPr kumimoji="0" lang="pl-PL" sz="3600" b="1" i="0" u="none" strike="noStrike" kern="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rPr>
            </a:br>
            <a:r>
              <a:rPr kumimoji="0" lang="pl-PL" sz="3600" b="1" i="0" u="none" strike="noStrike" kern="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rPr>
              <a:t>lecz to nie u nas, nie w naszym mieście -</a:t>
            </a:r>
            <a:br>
              <a:rPr kumimoji="0" lang="pl-PL" sz="3600" b="1" i="0" u="none" strike="noStrike" kern="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rPr>
            </a:br>
            <a:r>
              <a:rPr kumimoji="0" lang="pl-PL" sz="3600" b="1" i="0" u="none" strike="noStrike" kern="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rPr>
              <a:t>to gdzieś za górą, za lasem. </a:t>
            </a:r>
          </a:p>
        </p:txBody>
      </p:sp>
      <p:pic>
        <p:nvPicPr>
          <p:cNvPr id="7" name="Obraz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0520" y="3039720"/>
            <a:ext cx="3213279" cy="3213279"/>
          </a:xfrm>
          <a:prstGeom prst="rect">
            <a:avLst/>
          </a:prstGeom>
        </p:spPr>
      </p:pic>
    </p:spTree>
    <p:custDataLst>
      <p:tags r:id="rId1"/>
    </p:custDataLst>
    <p:extLst>
      <p:ext uri="{BB962C8B-B14F-4D97-AF65-F5344CB8AC3E}">
        <p14:creationId xmlns:p14="http://schemas.microsoft.com/office/powerpoint/2010/main" val="635953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7899">
        <p15:prstTrans prst="prestige"/>
      </p:transition>
    </mc:Choice>
    <mc:Fallback xmlns="">
      <p:transition spd="slow" advTm="1789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Myślisz, że twoi przyjaciele cię lubią? Zdziwisz się, jak wielu z ..."/>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4" name="Prostokąt 3"/>
          <p:cNvSpPr/>
          <p:nvPr/>
        </p:nvSpPr>
        <p:spPr>
          <a:xfrm>
            <a:off x="-542441" y="2333685"/>
            <a:ext cx="10845540" cy="452431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3600" b="1" i="0" u="none" strike="noStrike" kern="0" cap="none" spc="0" normalizeH="0" baseline="0" noProof="0"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rPr>
              <a:t>Przyjaciel to ktoś taki, kto Cię nie zawiedzie, </a:t>
            </a:r>
            <a:br>
              <a:rPr kumimoji="0" lang="pl-PL" sz="3600" b="1" i="0" u="none" strike="noStrike" kern="0" cap="none" spc="0" normalizeH="0" baseline="0" noProof="0"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rPr>
            </a:br>
            <a:r>
              <a:rPr kumimoji="0" lang="pl-PL" sz="3600" b="1" i="0" u="none" strike="noStrike" kern="0" cap="none" spc="0" normalizeH="0" baseline="0" noProof="0"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rPr>
              <a:t>bo „Prawdziwych przyjaciół poznajemy </a:t>
            </a:r>
            <a:br>
              <a:rPr kumimoji="0" lang="pl-PL" sz="3600" b="1" i="0" u="none" strike="noStrike" kern="0" cap="none" spc="0" normalizeH="0" baseline="0" noProof="0"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rPr>
            </a:br>
            <a:r>
              <a:rPr kumimoji="0" lang="pl-PL" sz="3600" b="1" i="0" u="none" strike="noStrike" kern="0" cap="none" spc="0" normalizeH="0" baseline="0" noProof="0"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rPr>
              <a:t>w biedzie”</a:t>
            </a:r>
          </a:p>
          <a:p>
            <a:pPr marL="0" marR="0" lvl="0" indent="0" defTabSz="914400" eaLnBrk="1" fontAlgn="auto" latinLnBrk="0" hangingPunct="1">
              <a:lnSpc>
                <a:spcPct val="100000"/>
              </a:lnSpc>
              <a:spcBef>
                <a:spcPts val="0"/>
              </a:spcBef>
              <a:spcAft>
                <a:spcPts val="0"/>
              </a:spcAft>
              <a:buClrTx/>
              <a:buSzTx/>
              <a:buFontTx/>
              <a:buNone/>
              <a:tabLst/>
              <a:defRPr/>
            </a:pPr>
            <a:endParaRPr kumimoji="0" lang="pl-PL" sz="3600" b="1" i="0" u="none" strike="noStrike" kern="0" cap="none" spc="0" normalizeH="0" baseline="0" noProof="0"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pl-PL" sz="3600" b="1" i="0" u="none" strike="noStrike" kern="0" cap="none" spc="0" normalizeH="0" baseline="0" noProof="0"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pl-PL" sz="3600" b="1" i="0" u="none" strike="noStrike" kern="0" cap="none" spc="0" normalizeH="0" baseline="0" noProof="0"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3600" b="1" i="0" u="none" strike="noStrike" kern="0" cap="none" spc="0" normalizeH="0" baseline="0" noProof="0"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rPr>
              <a:t>To ktoś, z kim chcesz podzielić się ciastkiem, cukierkiem, i do kogo mieć możesz zaufanie.</a:t>
            </a:r>
          </a:p>
        </p:txBody>
      </p:sp>
      <p:sp>
        <p:nvSpPr>
          <p:cNvPr id="6" name="Prostokąt 5"/>
          <p:cNvSpPr/>
          <p:nvPr/>
        </p:nvSpPr>
        <p:spPr>
          <a:xfrm>
            <a:off x="0" y="0"/>
            <a:ext cx="3083601"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5400" b="1" i="0" u="none" strike="noStrike" kern="0" cap="none" spc="0" normalizeH="0" baseline="0" noProof="0"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rPr>
              <a:t>PRZJACIEL</a:t>
            </a:r>
          </a:p>
        </p:txBody>
      </p:sp>
    </p:spTree>
    <p:custDataLst>
      <p:tags r:id="rId1"/>
    </p:custDataLst>
    <p:extLst>
      <p:ext uri="{BB962C8B-B14F-4D97-AF65-F5344CB8AC3E}">
        <p14:creationId xmlns:p14="http://schemas.microsoft.com/office/powerpoint/2010/main" val="140025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410">
        <p15:prstTrans prst="prestige"/>
      </p:transition>
    </mc:Choice>
    <mc:Fallback xmlns="">
      <p:transition spd="slow" advTm="154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Przyjaźń Zdjęcia Stockowe - 123RF"/>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4" name="Symbol zastępczy zawartości 2"/>
          <p:cNvSpPr txBox="1">
            <a:spLocks/>
          </p:cNvSpPr>
          <p:nvPr/>
        </p:nvSpPr>
        <p:spPr>
          <a:xfrm>
            <a:off x="0" y="0"/>
            <a:ext cx="9144000" cy="1844824"/>
          </a:xfrm>
          <a:prstGeom prst="rect">
            <a:avLst/>
          </a:prstGeom>
        </p:spPr>
        <p:txBody>
          <a:bodyPr vert="horz" lIns="91440" tIns="45720" rIns="91440" bIns="45720" rtlCol="0">
            <a:normAutofit/>
          </a:bodyPr>
          <a:lstStyle/>
          <a:p>
            <a:pPr marL="342900" marR="0" lvl="0" indent="-342900" algn="ctr" defTabSz="914400" eaLnBrk="1" fontAlgn="auto" latinLnBrk="0" hangingPunct="1">
              <a:lnSpc>
                <a:spcPct val="100000"/>
              </a:lnSpc>
              <a:spcBef>
                <a:spcPct val="20000"/>
              </a:spcBef>
              <a:spcAft>
                <a:spcPts val="0"/>
              </a:spcAft>
              <a:buClrTx/>
              <a:buSzTx/>
              <a:buFont typeface="Arial" pitchFamily="34" charset="0"/>
              <a:buNone/>
              <a:tabLst/>
              <a:defRPr/>
            </a:pPr>
            <a:r>
              <a:rPr kumimoji="0" lang="pl-PL" sz="3200" b="1" i="0" u="none" strike="noStrike" kern="0" cap="none" spc="0" normalizeH="0" baseline="0" noProof="0"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rPr>
              <a:t>Przyjaciel, kiedy trzeba, na pewno pomoże. </a:t>
            </a:r>
            <a:br>
              <a:rPr kumimoji="0" lang="pl-PL" sz="3200" b="1" i="0" u="none" strike="noStrike" kern="0" cap="none" spc="0" normalizeH="0" baseline="0" noProof="0"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rPr>
            </a:br>
            <a:r>
              <a:rPr kumimoji="0" lang="pl-PL" sz="3200" b="1" i="0" u="none" strike="noStrike" kern="0" cap="none" spc="0" normalizeH="0" baseline="0" noProof="0"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rPr>
              <a:t>Z nim pójdziesz pograć w piłkę, pobiegasz na dworze</a:t>
            </a:r>
          </a:p>
        </p:txBody>
      </p:sp>
      <p:sp>
        <p:nvSpPr>
          <p:cNvPr id="5" name="Symbol zastępczy zawartości 2"/>
          <p:cNvSpPr txBox="1">
            <a:spLocks/>
          </p:cNvSpPr>
          <p:nvPr/>
        </p:nvSpPr>
        <p:spPr>
          <a:xfrm>
            <a:off x="395536" y="5733256"/>
            <a:ext cx="8229600" cy="11247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3200" b="1" i="0" u="none" strike="noStrike" kern="1200" cap="none" spc="0" normalizeH="0" baseline="0" noProof="0"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latin typeface="Calibri"/>
                <a:ea typeface="+mn-ea"/>
                <a:cs typeface="+mn-cs"/>
              </a:rPr>
              <a:t>Albo spotkasz się w domu, kiedy wiatr i słota. Bo prawdziwy przyjaciel jest na wagę złota!</a:t>
            </a:r>
          </a:p>
        </p:txBody>
      </p:sp>
    </p:spTree>
    <p:custDataLst>
      <p:tags r:id="rId1"/>
    </p:custDataLst>
    <p:extLst>
      <p:ext uri="{BB962C8B-B14F-4D97-AF65-F5344CB8AC3E}">
        <p14:creationId xmlns:p14="http://schemas.microsoft.com/office/powerpoint/2010/main" val="2496788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3201">
        <p15:prstTrans prst="prestige"/>
      </p:transition>
    </mc:Choice>
    <mc:Fallback xmlns="">
      <p:transition spd="slow" advTm="132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a:stretch>
            <a:fillRect/>
          </a:stretch>
        </p:blipFill>
        <p:spPr>
          <a:xfrm>
            <a:off x="0" y="3048"/>
            <a:ext cx="12192000" cy="6851904"/>
          </a:xfrm>
          <a:prstGeom prst="rect">
            <a:avLst/>
          </a:prstGeom>
        </p:spPr>
      </p:pic>
      <p:sp>
        <p:nvSpPr>
          <p:cNvPr id="5" name="Prostokąt 4"/>
          <p:cNvSpPr/>
          <p:nvPr/>
        </p:nvSpPr>
        <p:spPr>
          <a:xfrm>
            <a:off x="210684" y="322769"/>
            <a:ext cx="6962847" cy="6247864"/>
          </a:xfrm>
          <a:prstGeom prst="rect">
            <a:avLst/>
          </a:prstGeom>
        </p:spPr>
        <p:txBody>
          <a:bodyPr wrap="square">
            <a:spAutoFit/>
          </a:bodyPr>
          <a:lstStyle/>
          <a:p>
            <a:pPr algn="ctr"/>
            <a:r>
              <a:rPr lang="pl-PL"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Niech się wreszcie</a:t>
            </a:r>
          </a:p>
          <a:p>
            <a:pPr algn="ctr"/>
            <a:r>
              <a:rPr lang="pl-PL"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każdy dowie i rozpowie </a:t>
            </a:r>
            <a:br>
              <a:rPr lang="pl-PL"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r>
              <a:rPr lang="pl-PL"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 świecie całym, że dziecko to człowiek, Tyle, że jeszcze mały. Dlatego ludzie uczeni, którym za to należą się brawa. Chcąc wielu dzieci los odmienić, spisali dla was mądre prawa. Więc je na co dzień i od święta spróbujcie dobrze zapamiętać!</a:t>
            </a:r>
          </a:p>
        </p:txBody>
      </p:sp>
      <p:pic>
        <p:nvPicPr>
          <p:cNvPr id="9" name="Obraz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6979" y="1076325"/>
            <a:ext cx="4772025" cy="4705350"/>
          </a:xfrm>
          <a:prstGeom prst="rect">
            <a:avLst/>
          </a:prstGeom>
        </p:spPr>
      </p:pic>
    </p:spTree>
    <p:custDataLst>
      <p:tags r:id="rId1"/>
    </p:custDataLst>
    <p:extLst>
      <p:ext uri="{BB962C8B-B14F-4D97-AF65-F5344CB8AC3E}">
        <p14:creationId xmlns:p14="http://schemas.microsoft.com/office/powerpoint/2010/main" val="1629360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3061">
        <p15:prstTrans prst="prestige"/>
      </p:transition>
    </mc:Choice>
    <mc:Fallback xmlns="">
      <p:transition spd="slow" advTm="2306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02847" cy="6858000"/>
          </a:xfrm>
          <a:prstGeom prst="rect">
            <a:avLst/>
          </a:prstGeom>
        </p:spPr>
      </p:pic>
      <p:sp>
        <p:nvSpPr>
          <p:cNvPr id="7" name="Prostokąt 6"/>
          <p:cNvSpPr/>
          <p:nvPr/>
        </p:nvSpPr>
        <p:spPr>
          <a:xfrm>
            <a:off x="6950565" y="5934670"/>
            <a:ext cx="5241435" cy="923330"/>
          </a:xfrm>
          <a:prstGeom prst="rect">
            <a:avLst/>
          </a:prstGeom>
          <a:noFill/>
        </p:spPr>
        <p:txBody>
          <a:bodyPr wrap="none" lIns="91440" tIns="45720" rIns="91440" bIns="45720">
            <a:spAutoFit/>
          </a:bodyPr>
          <a:lstStyle/>
          <a:p>
            <a:pPr algn="ctr"/>
            <a:r>
              <a:rPr lang="pl-PL"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Prawo do miłości</a:t>
            </a:r>
          </a:p>
        </p:txBody>
      </p:sp>
    </p:spTree>
    <p:custDataLst>
      <p:tags r:id="rId1"/>
    </p:custDataLst>
    <p:extLst>
      <p:ext uri="{BB962C8B-B14F-4D97-AF65-F5344CB8AC3E}">
        <p14:creationId xmlns:p14="http://schemas.microsoft.com/office/powerpoint/2010/main" val="2858884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7527">
        <p15:prstTrans prst="prestige"/>
      </p:transition>
    </mc:Choice>
    <mc:Fallback xmlns="">
      <p:transition spd="slow" advTm="752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10.xml><?xml version="1.0" encoding="utf-8"?>
<p:tagLst xmlns:a="http://schemas.openxmlformats.org/drawingml/2006/main" xmlns:r="http://schemas.openxmlformats.org/officeDocument/2006/relationships" xmlns:p="http://schemas.openxmlformats.org/presentationml/2006/main">
  <p:tag name="TIMING" val="|3.1"/>
</p:tagLst>
</file>

<file path=ppt/tags/tag11.xml><?xml version="1.0" encoding="utf-8"?>
<p:tagLst xmlns:a="http://schemas.openxmlformats.org/drawingml/2006/main" xmlns:r="http://schemas.openxmlformats.org/officeDocument/2006/relationships" xmlns:p="http://schemas.openxmlformats.org/presentationml/2006/main">
  <p:tag name="TIMING" val="|8.7"/>
</p:tagLst>
</file>

<file path=ppt/tags/tag12.xml><?xml version="1.0" encoding="utf-8"?>
<p:tagLst xmlns:a="http://schemas.openxmlformats.org/drawingml/2006/main" xmlns:r="http://schemas.openxmlformats.org/officeDocument/2006/relationships" xmlns:p="http://schemas.openxmlformats.org/presentationml/2006/main">
  <p:tag name="TIMING" val="|2"/>
</p:tagLst>
</file>

<file path=ppt/tags/tag13.xml><?xml version="1.0" encoding="utf-8"?>
<p:tagLst xmlns:a="http://schemas.openxmlformats.org/drawingml/2006/main" xmlns:r="http://schemas.openxmlformats.org/officeDocument/2006/relationships" xmlns:p="http://schemas.openxmlformats.org/presentationml/2006/main">
  <p:tag name="TIMING" val="|2.3"/>
</p:tagLst>
</file>

<file path=ppt/tags/tag14.xml><?xml version="1.0" encoding="utf-8"?>
<p:tagLst xmlns:a="http://schemas.openxmlformats.org/drawingml/2006/main" xmlns:r="http://schemas.openxmlformats.org/officeDocument/2006/relationships" xmlns:p="http://schemas.openxmlformats.org/presentationml/2006/main">
  <p:tag name="TIMING" val="|3.5"/>
</p:tagLst>
</file>

<file path=ppt/tags/tag15.xml><?xml version="1.0" encoding="utf-8"?>
<p:tagLst xmlns:a="http://schemas.openxmlformats.org/drawingml/2006/main" xmlns:r="http://schemas.openxmlformats.org/officeDocument/2006/relationships" xmlns:p="http://schemas.openxmlformats.org/presentationml/2006/main">
  <p:tag name="TIMING" val="|2|5|3.7|4.6|4.7|3.8"/>
</p:tagLst>
</file>

<file path=ppt/tags/tag2.xml><?xml version="1.0" encoding="utf-8"?>
<p:tagLst xmlns:a="http://schemas.openxmlformats.org/drawingml/2006/main" xmlns:r="http://schemas.openxmlformats.org/officeDocument/2006/relationships" xmlns:p="http://schemas.openxmlformats.org/presentationml/2006/main">
  <p:tag name="TIMING" val="|0.9|14.7"/>
</p:tagLst>
</file>

<file path=ppt/tags/tag3.xml><?xml version="1.0" encoding="utf-8"?>
<p:tagLst xmlns:a="http://schemas.openxmlformats.org/drawingml/2006/main" xmlns:r="http://schemas.openxmlformats.org/officeDocument/2006/relationships" xmlns:p="http://schemas.openxmlformats.org/presentationml/2006/main">
  <p:tag name="TIMING" val="|0.9|5.9|2.9"/>
</p:tagLst>
</file>

<file path=ppt/tags/tag4.xml><?xml version="1.0" encoding="utf-8"?>
<p:tagLst xmlns:a="http://schemas.openxmlformats.org/drawingml/2006/main" xmlns:r="http://schemas.openxmlformats.org/officeDocument/2006/relationships" xmlns:p="http://schemas.openxmlformats.org/presentationml/2006/main">
  <p:tag name="TIMING" val="|0.1"/>
</p:tagLst>
</file>

<file path=ppt/tags/tag5.xml><?xml version="1.0" encoding="utf-8"?>
<p:tagLst xmlns:a="http://schemas.openxmlformats.org/drawingml/2006/main" xmlns:r="http://schemas.openxmlformats.org/officeDocument/2006/relationships" xmlns:p="http://schemas.openxmlformats.org/presentationml/2006/main">
  <p:tag name="TIMING" val="|0|10.2"/>
</p:tagLst>
</file>

<file path=ppt/tags/tag6.xml><?xml version="1.0" encoding="utf-8"?>
<p:tagLst xmlns:a="http://schemas.openxmlformats.org/drawingml/2006/main" xmlns:r="http://schemas.openxmlformats.org/officeDocument/2006/relationships" xmlns:p="http://schemas.openxmlformats.org/presentationml/2006/main">
  <p:tag name="TIMING" val="|0.9|2.3|6.9"/>
</p:tagLst>
</file>

<file path=ppt/tags/tag7.xml><?xml version="1.0" encoding="utf-8"?>
<p:tagLst xmlns:a="http://schemas.openxmlformats.org/drawingml/2006/main" xmlns:r="http://schemas.openxmlformats.org/officeDocument/2006/relationships" xmlns:p="http://schemas.openxmlformats.org/presentationml/2006/main">
  <p:tag name="TIMING" val="|3.8|4.8"/>
</p:tagLst>
</file>

<file path=ppt/tags/tag8.xml><?xml version="1.0" encoding="utf-8"?>
<p:tagLst xmlns:a="http://schemas.openxmlformats.org/drawingml/2006/main" xmlns:r="http://schemas.openxmlformats.org/officeDocument/2006/relationships" xmlns:p="http://schemas.openxmlformats.org/presentationml/2006/main">
  <p:tag name="TIMING" val="|3.8|11.4"/>
</p:tagLst>
</file>

<file path=ppt/tags/tag9.xml><?xml version="1.0" encoding="utf-8"?>
<p:tagLst xmlns:a="http://schemas.openxmlformats.org/drawingml/2006/main" xmlns:r="http://schemas.openxmlformats.org/officeDocument/2006/relationships" xmlns:p="http://schemas.openxmlformats.org/presentationml/2006/main">
  <p:tag name="TIMING" val="|5.6"/>
</p:tagLst>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632</TotalTime>
  <Words>429</Words>
  <Application>Microsoft Office PowerPoint</Application>
  <PresentationFormat>Panoramiczny</PresentationFormat>
  <Paragraphs>33</Paragraphs>
  <Slides>15</Slides>
  <Notes>0</Notes>
  <HiddenSlides>0</HiddenSlides>
  <MMClips>1</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15</vt:i4>
      </vt:variant>
    </vt:vector>
  </HeadingPairs>
  <TitlesOfParts>
    <vt:vector size="19" baseType="lpstr">
      <vt:lpstr>Arial</vt:lpstr>
      <vt:lpstr>Calibri</vt:lpstr>
      <vt:lpstr>Calibri Light</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Acer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magdalena (nysia)</dc:creator>
  <cp:lastModifiedBy>DELL</cp:lastModifiedBy>
  <cp:revision>22</cp:revision>
  <dcterms:created xsi:type="dcterms:W3CDTF">2020-09-13T08:39:20Z</dcterms:created>
  <dcterms:modified xsi:type="dcterms:W3CDTF">2021-09-06T19:19:55Z</dcterms:modified>
</cp:coreProperties>
</file>